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35" autoAdjust="0"/>
  </p:normalViewPr>
  <p:slideViewPr>
    <p:cSldViewPr snapToGrid="0" showGuides="1">
      <p:cViewPr>
        <p:scale>
          <a:sx n="41" d="100"/>
          <a:sy n="41" d="100"/>
        </p:scale>
        <p:origin x="-1344" y="-5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48" y="328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110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185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754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33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992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31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2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92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597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611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6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5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 smtClean="0"/>
              <a:t>Types of cells</a:t>
            </a:r>
            <a:endParaRPr lang="en-US" sz="2800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sz="2800" dirty="0" smtClean="0">
                <a:hlinkClick r:id="rId2" action="ppaction://hlinksldjump"/>
              </a:rPr>
              <a:t>10</a:t>
            </a:r>
            <a:endParaRPr lang="en-US" sz="2800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sz="2800" dirty="0" smtClean="0">
                <a:hlinkClick r:id="rId3" action="ppaction://hlinksldjump"/>
              </a:rPr>
              <a:t>20</a:t>
            </a:r>
            <a:endParaRPr lang="en-US" sz="2800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2800" dirty="0" smtClean="0">
                <a:hlinkClick r:id="rId4" action="ppaction://hlinksldjump"/>
              </a:rPr>
              <a:t>30</a:t>
            </a:r>
            <a:endParaRPr lang="en-US" sz="2800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sz="2800" dirty="0" smtClean="0">
                <a:hlinkClick r:id="rId5" action="ppaction://hlinksldjump"/>
              </a:rPr>
              <a:t>40</a:t>
            </a:r>
            <a:endParaRPr lang="en-US" sz="2800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sz="2800" dirty="0" smtClean="0">
                <a:hlinkClick r:id="rId6" action="ppaction://hlinksldjump"/>
              </a:rPr>
              <a:t>50</a:t>
            </a:r>
            <a:endParaRPr lang="en-US" sz="2800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800" dirty="0" smtClean="0"/>
              <a:t>Organelles</a:t>
            </a:r>
            <a:endParaRPr lang="en-US" sz="2800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sz="2800" dirty="0" smtClean="0">
                <a:hlinkClick r:id="rId7" action="ppaction://hlinksldjump"/>
              </a:rPr>
              <a:t>10</a:t>
            </a:r>
            <a:endParaRPr lang="en-US" sz="2800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sz="2800" dirty="0" smtClean="0">
                <a:hlinkClick r:id="rId8" action="ppaction://hlinksldjump"/>
              </a:rPr>
              <a:t>20</a:t>
            </a:r>
            <a:endParaRPr lang="en-US" sz="2800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sz="2800" dirty="0" smtClean="0">
                <a:hlinkClick r:id="rId9" action="ppaction://hlinksldjump"/>
              </a:rPr>
              <a:t>30</a:t>
            </a:r>
            <a:endParaRPr lang="en-US" sz="2800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z="2800" dirty="0" smtClean="0">
                <a:hlinkClick r:id="rId10" action="ppaction://hlinksldjump"/>
              </a:rPr>
              <a:t>40</a:t>
            </a:r>
            <a:endParaRPr lang="en-US" sz="2800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2800" dirty="0" smtClean="0">
                <a:hlinkClick r:id="rId11" action="ppaction://hlinksldjump"/>
              </a:rPr>
              <a:t>50</a:t>
            </a:r>
            <a:endParaRPr lang="en-US" sz="2800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2800" dirty="0" smtClean="0"/>
              <a:t>Scientist</a:t>
            </a:r>
            <a:endParaRPr lang="en-US" sz="2800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sz="2800" dirty="0" smtClean="0">
                <a:hlinkClick r:id="rId12" action="ppaction://hlinksldjump"/>
              </a:rPr>
              <a:t>10</a:t>
            </a:r>
            <a:endParaRPr lang="en-US" sz="2800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2800" dirty="0" smtClean="0">
                <a:hlinkClick r:id="rId13" action="ppaction://hlinksldjump"/>
              </a:rPr>
              <a:t>20</a:t>
            </a:r>
            <a:endParaRPr lang="en-US" sz="2800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2800" dirty="0" smtClean="0">
                <a:hlinkClick r:id="rId14" action="ppaction://hlinksldjump"/>
              </a:rPr>
              <a:t>30</a:t>
            </a:r>
            <a:endParaRPr lang="en-US" sz="2800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sz="2800" dirty="0" smtClean="0">
                <a:hlinkClick r:id="rId15" action="ppaction://hlinksldjump"/>
              </a:rPr>
              <a:t>40</a:t>
            </a:r>
            <a:endParaRPr lang="en-US" sz="2800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sz="2800" dirty="0" smtClean="0">
                <a:hlinkClick r:id="rId16" action="ppaction://hlinksldjump"/>
              </a:rPr>
              <a:t>50</a:t>
            </a:r>
            <a:endParaRPr lang="en-US" sz="2800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2800" dirty="0" smtClean="0"/>
              <a:t>Microscopes</a:t>
            </a:r>
            <a:endParaRPr lang="en-US" sz="2800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sz="2800" dirty="0" smtClean="0">
                <a:hlinkClick r:id="rId17" action="ppaction://hlinksldjump"/>
              </a:rPr>
              <a:t>10</a:t>
            </a:r>
            <a:endParaRPr lang="en-US" sz="2800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2800" dirty="0" smtClean="0">
                <a:hlinkClick r:id="rId18" action="ppaction://hlinksldjump"/>
              </a:rPr>
              <a:t>20</a:t>
            </a:r>
            <a:endParaRPr lang="en-US" sz="2800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sz="2800" dirty="0" smtClean="0">
                <a:hlinkClick r:id="rId19" action="ppaction://hlinksldjump"/>
              </a:rPr>
              <a:t>30</a:t>
            </a:r>
            <a:endParaRPr lang="en-US" sz="2800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sz="2800" dirty="0" smtClean="0">
                <a:hlinkClick r:id="rId20" action="ppaction://hlinksldjump"/>
              </a:rPr>
              <a:t>40</a:t>
            </a:r>
            <a:endParaRPr lang="en-US" sz="2800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sz="2800" dirty="0" smtClean="0">
                <a:hlinkClick r:id="rId21" action="ppaction://hlinksldjump"/>
              </a:rPr>
              <a:t>50</a:t>
            </a:r>
            <a:endParaRPr lang="en-US" sz="2800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z="2800" dirty="0" smtClean="0"/>
              <a:t>Misc.</a:t>
            </a:r>
            <a:endParaRPr lang="en-US" sz="2800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2800" dirty="0" smtClean="0">
                <a:hlinkClick r:id="rId22" action="ppaction://hlinksldjump"/>
              </a:rPr>
              <a:t>10</a:t>
            </a:r>
            <a:endParaRPr lang="en-US" sz="2800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sz="2800" dirty="0" smtClean="0">
                <a:hlinkClick r:id="rId23" action="ppaction://hlinksldjump"/>
              </a:rPr>
              <a:t>20</a:t>
            </a:r>
            <a:endParaRPr lang="en-US" sz="2800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2800" dirty="0" smtClean="0">
                <a:hlinkClick r:id="rId24" action="ppaction://hlinksldjump"/>
              </a:rPr>
              <a:t>30</a:t>
            </a:r>
            <a:endParaRPr lang="en-US" sz="2800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sz="2800" dirty="0" smtClean="0">
                <a:hlinkClick r:id="rId25" action="ppaction://hlinksldjump"/>
              </a:rPr>
              <a:t>40</a:t>
            </a:r>
            <a:endParaRPr lang="en-US" sz="2800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sz="2800" dirty="0" smtClean="0">
                <a:hlinkClick r:id="rId26" action="ppaction://hlinksldjump"/>
              </a:rPr>
              <a:t>50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4000" b="1" dirty="0" smtClean="0"/>
              <a:t>Both prokaryote and eukaryote</a:t>
            </a:r>
            <a:endParaRPr lang="en-US" sz="40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6000" b="1" dirty="0" smtClean="0"/>
              <a:t>40</a:t>
            </a:r>
            <a:endParaRPr lang="en-US" sz="60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5192167" cy="2001892"/>
          </a:xfrm>
        </p:spPr>
        <p:txBody>
          <a:bodyPr/>
          <a:lstStyle/>
          <a:p>
            <a:r>
              <a:rPr lang="en-US" sz="3600" dirty="0" smtClean="0"/>
              <a:t>What type of cell is this and what characteristic of this cell did you use to determine this?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50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1</a:t>
            </a:r>
          </a:p>
        </p:txBody>
      </p:sp>
      <p:pic>
        <p:nvPicPr>
          <p:cNvPr id="5" name="Picture 14" descr="s17_b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388" y="1874226"/>
            <a:ext cx="4236237" cy="251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Eukaryote/plant</a:t>
            </a:r>
          </a:p>
          <a:p>
            <a:r>
              <a:rPr lang="en-US" sz="3600" dirty="0" smtClean="0"/>
              <a:t>Cell walls/chloroplast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50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Category 2 questions follow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4840475" cy="2001892"/>
          </a:xfrm>
        </p:spPr>
        <p:txBody>
          <a:bodyPr/>
          <a:lstStyle/>
          <a:p>
            <a:r>
              <a:rPr lang="en-US" sz="3600" dirty="0" smtClean="0"/>
              <a:t>What is the </a:t>
            </a:r>
            <a:r>
              <a:rPr lang="en-US" sz="3600" b="1" u="sng" dirty="0" smtClean="0"/>
              <a:t>structure and function </a:t>
            </a:r>
            <a:r>
              <a:rPr lang="en-US" sz="3600" dirty="0" smtClean="0"/>
              <a:t>indicated that looks like a blue balloon? 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10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</a:t>
            </a:r>
            <a:r>
              <a:rPr lang="en-US" sz="4800" dirty="0" smtClean="0"/>
              <a:t>2</a:t>
            </a:r>
            <a:endParaRPr lang="en-US" sz="4800" dirty="0"/>
          </a:p>
        </p:txBody>
      </p:sp>
      <p:pic>
        <p:nvPicPr>
          <p:cNvPr id="5" name="Picture 10" descr="ch 7 im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530" y="1172307"/>
            <a:ext cx="4824520" cy="390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Vacuole and its function is for Storage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10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4535675" cy="2001892"/>
          </a:xfrm>
        </p:spPr>
        <p:txBody>
          <a:bodyPr/>
          <a:lstStyle/>
          <a:p>
            <a:r>
              <a:rPr lang="en-US" sz="3600" dirty="0" smtClean="0"/>
              <a:t>What are the short hairs are called, and give their function?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20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z="4800" dirty="0"/>
          </a:p>
        </p:txBody>
      </p:sp>
      <p:pic>
        <p:nvPicPr>
          <p:cNvPr id="5" name="Picture 21" descr="ch 7 im 23 cilia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1753700"/>
            <a:ext cx="2970213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Cilia are used for motion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20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4488783" cy="2001892"/>
          </a:xfrm>
        </p:spPr>
        <p:txBody>
          <a:bodyPr/>
          <a:lstStyle/>
          <a:p>
            <a:r>
              <a:rPr lang="en-US" sz="3600" dirty="0" smtClean="0"/>
              <a:t>What is the structure and function indicated?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30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2</a:t>
            </a:r>
          </a:p>
        </p:txBody>
      </p:sp>
      <p:pic>
        <p:nvPicPr>
          <p:cNvPr id="5" name="Picture 9" descr="s27 (ii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98"/>
          <a:stretch/>
        </p:blipFill>
        <p:spPr bwMode="auto">
          <a:xfrm>
            <a:off x="6499469" y="1593118"/>
            <a:ext cx="3910623" cy="261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Carrier/Transport proteins allow materials through the cell membrane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30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Category 1 questions follow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5450075" cy="2001892"/>
          </a:xfrm>
        </p:spPr>
        <p:txBody>
          <a:bodyPr/>
          <a:lstStyle/>
          <a:p>
            <a:r>
              <a:rPr lang="en-US" sz="3600" dirty="0" smtClean="0"/>
              <a:t>The folds that form a transport network within the cell are called____.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40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2</a:t>
            </a:r>
          </a:p>
        </p:txBody>
      </p:sp>
      <p:pic>
        <p:nvPicPr>
          <p:cNvPr id="5" name="Picture 7" descr="ch 7 im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381" y="1289537"/>
            <a:ext cx="4242034" cy="362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Endoplasmic Reticulum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40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Put the following in the order used for protein production</a:t>
            </a:r>
          </a:p>
          <a:p>
            <a:endParaRPr lang="en-US" sz="3600" dirty="0"/>
          </a:p>
          <a:p>
            <a:r>
              <a:rPr lang="en-US" sz="3600" dirty="0" smtClean="0"/>
              <a:t>Golgi body, ribosome, nucleolus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50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The nucleolus produces ribosomes, which produce proteins which are packaged into packets by the Golgi.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50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Category 3 questions follow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What is Schleiden known for?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10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</a:t>
            </a:r>
            <a:r>
              <a:rPr lang="en-US" sz="4800" dirty="0" smtClean="0"/>
              <a:t>3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All plants are made of cells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10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Who was the first to use the term cells after viewing  cork?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20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Robert Hooke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20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Who gave us the basis for the cell theory?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30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What type of cell contains a plasma membrane and ribosomes, but no membrane bound organelles?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10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Category 1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Virchow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30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Who is known as the first to see living cells using a simple microscope?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40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Leuwenhoek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40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Who stated that animals are made of cells?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Schwann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50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Category 4 questions follow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Clr>
                <a:srgbClr val="A6000D"/>
              </a:buClr>
              <a:buFont typeface="Wingdings" pitchFamily="2" charset="2"/>
              <a:buChar char="§"/>
            </a:pPr>
            <a:r>
              <a:rPr lang="en-US" altLang="en-US" sz="3600" dirty="0" smtClean="0"/>
              <a:t>This utilizes </a:t>
            </a:r>
            <a:r>
              <a:rPr lang="en-US" altLang="en-US" sz="3600" dirty="0"/>
              <a:t>a series of glass lenses and visible light to magnify an </a:t>
            </a:r>
            <a:r>
              <a:rPr lang="en-US" altLang="en-US" sz="3600" dirty="0" smtClean="0"/>
              <a:t>image   to over a  1,000 times</a:t>
            </a:r>
            <a:endParaRPr lang="en-US" altLang="en-US" sz="3600" dirty="0">
              <a:solidFill>
                <a:srgbClr val="CC0066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10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</a:t>
            </a:r>
            <a:r>
              <a:rPr lang="en-US" sz="4800" dirty="0" smtClean="0"/>
              <a:t>4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Light compound microscope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10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5309398" cy="2001892"/>
          </a:xfrm>
        </p:spPr>
        <p:txBody>
          <a:bodyPr/>
          <a:lstStyle/>
          <a:p>
            <a:pPr>
              <a:buClr>
                <a:srgbClr val="A6000D"/>
              </a:buClr>
              <a:buFont typeface="Wingdings" pitchFamily="2" charset="2"/>
              <a:buChar char="§"/>
            </a:pPr>
            <a:r>
              <a:rPr lang="en-US" altLang="en-US" sz="3600" dirty="0"/>
              <a:t>Utilizes magnets to aim a beam of electrons at a cell to produce an image, it magnifies up to 500,000 times the actual size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20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4</a:t>
            </a:r>
          </a:p>
        </p:txBody>
      </p:sp>
      <p:pic>
        <p:nvPicPr>
          <p:cNvPr id="5" name="Picture 20" descr="ch 7 im 6 bacteria 956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9" y="1414586"/>
            <a:ext cx="4130539" cy="243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Electron microscope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20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prokaryote</a:t>
            </a:r>
          </a:p>
          <a:p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10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Category 1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This microscope </a:t>
            </a:r>
            <a:r>
              <a:rPr lang="en-US" altLang="en-US" sz="3600" dirty="0" smtClean="0"/>
              <a:t>scans </a:t>
            </a:r>
            <a:r>
              <a:rPr lang="en-US" altLang="en-US" sz="3600" dirty="0"/>
              <a:t>the surface of cells to learn their three dimensional shape.</a:t>
            </a:r>
          </a:p>
          <a:p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30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en-US" sz="3600" dirty="0"/>
              <a:t>The scanning electron microscope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US" altLang="en-US" sz="3000" dirty="0"/>
              <a:t>The </a:t>
            </a:r>
            <a:r>
              <a:rPr lang="en-US" altLang="en-US" sz="3000" dirty="0" smtClean="0"/>
              <a:t>___________ </a:t>
            </a:r>
            <a:r>
              <a:rPr lang="en-US" altLang="en-US" sz="3000" dirty="0"/>
              <a:t>electron microscope allows scientists to study the structures contained within a cell.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en-US" sz="3600" dirty="0"/>
              <a:t>transmission electron </a:t>
            </a:r>
            <a:r>
              <a:rPr lang="en-US" altLang="en-US" sz="3600" dirty="0" smtClean="0"/>
              <a:t>microscope</a:t>
            </a:r>
          </a:p>
          <a:p>
            <a:r>
              <a:rPr lang="en-US" sz="3600" dirty="0" smtClean="0"/>
              <a:t>Or Tunneling </a:t>
            </a:r>
            <a:r>
              <a:rPr lang="en-US" altLang="en-US" sz="3600" dirty="0" smtClean="0"/>
              <a:t>electron </a:t>
            </a:r>
            <a:r>
              <a:rPr lang="en-US" altLang="en-US" sz="3600" dirty="0"/>
              <a:t>microscope 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40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en-US" sz="3600" dirty="0">
                <a:cs typeface="Times New Roman" pitchFamily="18" charset="0"/>
              </a:rPr>
              <a:t>How did the invention of the microscope impact society’s understanding of disease?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50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en-US" sz="3600" dirty="0">
                <a:cs typeface="Times New Roman" pitchFamily="18" charset="0"/>
              </a:rPr>
              <a:t>Scientists were able to view microorganisms 	   that were previously unknown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50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Category 5 questions follow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What group of organisms do NOT have cell walls?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10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</a:t>
            </a:r>
            <a:r>
              <a:rPr lang="en-US" sz="4800" dirty="0" smtClean="0"/>
              <a:t>5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Animal cells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10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Why are folded membranes important to life?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20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This cell is a __________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20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1</a:t>
            </a:r>
          </a:p>
        </p:txBody>
      </p:sp>
      <p:pic>
        <p:nvPicPr>
          <p:cNvPr id="5" name="Picture 18" descr="ch 7 im 7 prokaryo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844" y="1205523"/>
            <a:ext cx="4533900" cy="320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It increases the surface area for chemical reactions to occur.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20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What organelle(s) are important in producing energy that are found in all cells?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30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Mitochondria only. Chloroplast are only found in cells that undergo photosynthesis.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30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What is selectively permeable and controls what enters and leaves the cell?  What other names is it called?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40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Plasma/cell membrane</a:t>
            </a:r>
          </a:p>
          <a:p>
            <a:r>
              <a:rPr lang="en-US" sz="3600" dirty="0" smtClean="0"/>
              <a:t>Fluid Mosaic Phospholipid bilayer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40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Category 5 question for 50 points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50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4676352" cy="3956172"/>
          </a:xfrm>
        </p:spPr>
        <p:txBody>
          <a:bodyPr/>
          <a:lstStyle/>
          <a:p>
            <a:r>
              <a:rPr lang="en-US" sz="3600" dirty="0" smtClean="0"/>
              <a:t>Identify structures B, F, G, J, K, &amp; M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50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5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102" y="562708"/>
            <a:ext cx="4308044" cy="4260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prokaryote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20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Cells that have a plasma membrane and membrane bound organelles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30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Eukaryote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30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 smtClean="0"/>
              <a:t>In what type(s) of cells will this be found?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5400" dirty="0" smtClean="0"/>
              <a:t>40</a:t>
            </a:r>
            <a:endParaRPr lang="en-US" sz="5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Category 1</a:t>
            </a:r>
          </a:p>
        </p:txBody>
      </p:sp>
      <p:pic>
        <p:nvPicPr>
          <p:cNvPr id="5" name="Picture 17" descr="ch 7 im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246" y="3285881"/>
            <a:ext cx="5762625" cy="246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653</Words>
  <Application>Microsoft Office PowerPoint</Application>
  <PresentationFormat>Custom</PresentationFormat>
  <Paragraphs>189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2014-12-10T01:26:43Z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